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avi" ContentType="video/x-msvide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648" r:id="rId1"/>
  </p:sldMasterIdLst>
  <p:notesMasterIdLst>
    <p:notesMasterId r:id="rId5"/>
  </p:notesMasterIdLst>
  <p:sldIdLst>
    <p:sldId id="256" r:id="rId2"/>
    <p:sldId id="259" r:id="rId3"/>
    <p:sldId id="260" r:id="rId4"/>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15:guide id="1" orient="horz" pos="1562">
          <p15:clr>
            <a:srgbClr val="A4A3A4"/>
          </p15:clr>
        </p15:guide>
        <p15:guide id="2" pos="288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45" autoAdjust="0"/>
  </p:normalViewPr>
  <p:slideViewPr>
    <p:cSldViewPr snapToGrid="0">
      <p:cViewPr varScale="1">
        <p:scale>
          <a:sx n="85" d="100"/>
          <a:sy n="85" d="100"/>
        </p:scale>
        <p:origin x="740" y="60"/>
      </p:cViewPr>
      <p:guideLst>
        <p:guide orient="horz" pos="1562"/>
        <p:guide pos="2881"/>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presProps" Target="presProps.xml"/><Relationship Id="rId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64c81123b3_4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64c81123b3_4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mtClean="0"/>
              <a:t>Hello</a:t>
            </a:r>
            <a:r>
              <a:rPr lang="zh-CN" altLang="en-US" smtClean="0"/>
              <a:t>，</a:t>
            </a:r>
            <a:r>
              <a:rPr lang="en-US" altLang="zh-CN" smtClean="0"/>
              <a:t>I'm lu jing </a:t>
            </a:r>
            <a:r>
              <a:rPr lang="en-US" altLang="zh-CN" baseline="0" smtClean="0"/>
              <a:t>from hikvision research institution, </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g61cf5ed3a9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g61cf5ed3a9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mtClean="0"/>
              <a:t>here we propose a fast video text spotting framework.</a:t>
            </a:r>
            <a:r>
              <a:rPr lang="en-US" baseline="0" smtClean="0"/>
              <a:t> </a:t>
            </a:r>
          </a:p>
          <a:p>
            <a:pPr marL="0" lvl="0" indent="0" algn="l" rtl="0">
              <a:spcBef>
                <a:spcPts val="0"/>
              </a:spcBef>
              <a:spcAft>
                <a:spcPts val="0"/>
              </a:spcAft>
              <a:buNone/>
            </a:pPr>
            <a:r>
              <a:rPr lang="en-US" baseline="0" smtClean="0"/>
              <a:t>Most existing framework follows the pipline of detection, recognition, tracking and post-processing, in which the detection and reocogition process are frame-wise, which leads to excessive cimputational cost, and result in unstable recognition results caused by low-quality text, also the post-processing strategy are usually very sophisticated. </a:t>
            </a:r>
          </a:p>
          <a:p>
            <a:pPr marL="0" lvl="0" indent="0" algn="l" rtl="0">
              <a:spcBef>
                <a:spcPts val="0"/>
              </a:spcBef>
              <a:spcAft>
                <a:spcPts val="0"/>
              </a:spcAft>
              <a:buNone/>
            </a:pPr>
            <a:r>
              <a:rPr lang="en-US" baseline="0" smtClean="0"/>
              <a:t>Instead, our framework only contains 2 stages, the self-attention based spatial-temporal detector, and the text recommender for fast text recognition.</a:t>
            </a:r>
          </a:p>
          <a:p>
            <a:pPr marL="0" lvl="0" indent="0" algn="l" rtl="0">
              <a:spcBef>
                <a:spcPts val="0"/>
              </a:spcBef>
              <a:spcAft>
                <a:spcPts val="0"/>
              </a:spcAft>
              <a:buNone/>
            </a:pPr>
            <a:endParaRPr lang="en-US" baseline="0" smtClean="0"/>
          </a:p>
          <a:p>
            <a:pPr marL="0" lvl="0" indent="0" algn="l" rtl="0">
              <a:spcBef>
                <a:spcPts val="0"/>
              </a:spcBef>
              <a:spcAft>
                <a:spcPts val="0"/>
              </a:spcAft>
              <a:buNone/>
            </a:pPr>
            <a:r>
              <a:rPr lang="en-US" baseline="0" smtClean="0"/>
              <a:t>As shown in the right figure, the text recommender extracts  features from each detected text region, then feeds them into the tracker for text association and the scorer for generating the quality scores, subsequently the feature of the highest quality in a text stream is selected for the final one-time recognition.</a:t>
            </a:r>
          </a:p>
          <a:p>
            <a:pPr marL="0" lvl="0" indent="0" algn="l" rtl="0">
              <a:spcBef>
                <a:spcPts val="0"/>
              </a:spcBef>
              <a:spcAft>
                <a:spcPts val="0"/>
              </a:spcAft>
              <a:buNone/>
            </a:pPr>
            <a:r>
              <a:rPr lang="en-US" baseline="0" smtClean="0"/>
              <a:t>The key component in the text recommender is the quality scoring network.</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g61cf5ed3a9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g61cf5ed3a9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mtClean="0"/>
              <a:t>On</a:t>
            </a:r>
            <a:r>
              <a:rPr lang="en-US" baseline="0" smtClean="0"/>
              <a:t> the right is a demo of our method. </a:t>
            </a:r>
          </a:p>
          <a:p>
            <a:pPr marL="0" lvl="0" indent="0" algn="l" rtl="0">
              <a:spcBef>
                <a:spcPts val="0"/>
              </a:spcBef>
              <a:spcAft>
                <a:spcPts val="0"/>
              </a:spcAft>
              <a:buNone/>
            </a:pPr>
            <a:r>
              <a:rPr lang="en-US" baseline="0" smtClean="0"/>
              <a:t>When designing the quality scoring network, by visualizing feature space, we fould the high quality text are localised in a compact region, and the low-quality text are far from this region, so we synthesis a template with high-quality text, then we can compute the distance between text and template as the quality score. And we design a teacher-student architecture for training the network.</a:t>
            </a:r>
          </a:p>
          <a:p>
            <a:pPr marL="0" lvl="0" indent="0" algn="l" rtl="0">
              <a:spcBef>
                <a:spcPts val="0"/>
              </a:spcBef>
              <a:spcAft>
                <a:spcPts val="0"/>
              </a:spcAft>
              <a:buNone/>
            </a:pPr>
            <a:r>
              <a:rPr lang="en-US" baseline="0" smtClean="0"/>
              <a:t>In our abalation, we compared with two frame selection approaches, our method is 80 (signifiacantly) times faster and achieves better recogntition performance. The detection and end-to-end performance are also better compared with state-of-art approaches.</a:t>
            </a:r>
          </a:p>
          <a:p>
            <a:pPr marL="0" lvl="0" indent="0" algn="l" rtl="0">
              <a:spcBef>
                <a:spcPts val="0"/>
              </a:spcBef>
              <a:spcAft>
                <a:spcPts val="0"/>
              </a:spcAft>
              <a:buNone/>
            </a:pPr>
            <a:r>
              <a:rPr lang="en-US" baseline="0" smtClean="0"/>
              <a:t>We also collect a much larger scale dataset for video text spotting, which contains 22 indoor/outdoor scenes and multilingual text, it will be released soon.</a:t>
            </a:r>
          </a:p>
          <a:p>
            <a:pPr marL="0" lvl="0" indent="0" algn="l" rtl="0">
              <a:spcBef>
                <a:spcPts val="0"/>
              </a:spcBef>
              <a:spcAft>
                <a:spcPts val="0"/>
              </a:spcAft>
              <a:buNone/>
            </a:pPr>
            <a:r>
              <a:rPr lang="en-US" baseline="0" smtClean="0"/>
              <a:t>Thank u so much for listening.</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GB"/>
              <a:t>‹#›</a:t>
            </a:fld>
            <a:endParaRPr lang="en-GB"/>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7.pn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png"/><Relationship Id="rId3" Type="http://schemas.openxmlformats.org/officeDocument/2006/relationships/slideLayout" Target="../slideLayouts/slideLayout3.xml"/><Relationship Id="rId7" Type="http://schemas.openxmlformats.org/officeDocument/2006/relationships/image" Target="../media/image10.png"/><Relationship Id="rId12" Type="http://schemas.openxmlformats.org/officeDocument/2006/relationships/image" Target="../media/image15.png"/><Relationship Id="rId2" Type="http://schemas.openxmlformats.org/officeDocument/2006/relationships/video" Target="../media/media1.avi"/><Relationship Id="rId1" Type="http://schemas.microsoft.com/office/2007/relationships/media" Target="../media/media1.avi"/><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notesSlide" Target="../notesSlides/notesSlide3.xml"/><Relationship Id="rId9" Type="http://schemas.openxmlformats.org/officeDocument/2006/relationships/image" Target="../media/image12.png"/><Relationship Id="rId1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4" name="Google Shape;54;p13"/>
          <p:cNvPicPr preferRelativeResize="0"/>
          <p:nvPr/>
        </p:nvPicPr>
        <p:blipFill>
          <a:blip r:embed="rId3"/>
          <a:stretch>
            <a:fillRect/>
          </a:stretch>
        </p:blipFill>
        <p:spPr>
          <a:xfrm>
            <a:off x="-14825" y="-12"/>
            <a:ext cx="9173650" cy="3711925"/>
          </a:xfrm>
          <a:prstGeom prst="rect">
            <a:avLst/>
          </a:prstGeom>
          <a:noFill/>
          <a:ln>
            <a:noFill/>
          </a:ln>
        </p:spPr>
      </p:pic>
      <p:sp>
        <p:nvSpPr>
          <p:cNvPr id="55" name="Google Shape;55;p13"/>
          <p:cNvSpPr txBox="1"/>
          <p:nvPr/>
        </p:nvSpPr>
        <p:spPr>
          <a:xfrm>
            <a:off x="155766" y="4730096"/>
            <a:ext cx="1901634" cy="367577"/>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mtClean="0">
                <a:solidFill>
                  <a:schemeClr val="dk1"/>
                </a:solidFill>
              </a:rPr>
              <a:t>Program </a:t>
            </a:r>
            <a:r>
              <a:rPr lang="en-GB"/>
              <a:t>ID</a:t>
            </a:r>
            <a:r>
              <a:rPr lang="en-GB" smtClean="0"/>
              <a:t>: P2C-11 </a:t>
            </a:r>
          </a:p>
        </p:txBody>
      </p:sp>
      <p:sp>
        <p:nvSpPr>
          <p:cNvPr id="57" name="Google Shape;57;p13"/>
          <p:cNvSpPr txBox="1"/>
          <p:nvPr/>
        </p:nvSpPr>
        <p:spPr>
          <a:xfrm>
            <a:off x="514350" y="1492950"/>
            <a:ext cx="7261500" cy="726000"/>
          </a:xfrm>
          <a:prstGeom prst="rect">
            <a:avLst/>
          </a:prstGeom>
          <a:noFill/>
          <a:ln>
            <a:noFill/>
          </a:ln>
        </p:spPr>
        <p:txBody>
          <a:bodyPr spcFirstLastPara="1" wrap="square" lIns="91425" tIns="91425" rIns="91425" bIns="91425" anchor="t" anchorCtr="0">
            <a:noAutofit/>
          </a:bodyPr>
          <a:lstStyle/>
          <a:p>
            <a:pPr lvl="0" algn="ctr"/>
            <a:r>
              <a:rPr lang="en-US" sz="3000"/>
              <a:t>You Only Recognize Once: </a:t>
            </a:r>
            <a:endParaRPr lang="en-US" sz="3000" smtClean="0"/>
          </a:p>
          <a:p>
            <a:pPr lvl="0" algn="ctr"/>
            <a:r>
              <a:rPr lang="en-US" sz="3000" smtClean="0"/>
              <a:t>Towards </a:t>
            </a:r>
            <a:r>
              <a:rPr lang="en-US" sz="3000"/>
              <a:t>Fast Video Text Spoting</a:t>
            </a:r>
            <a:endParaRPr sz="3000"/>
          </a:p>
        </p:txBody>
      </p:sp>
      <p:sp>
        <p:nvSpPr>
          <p:cNvPr id="3" name="矩形 2"/>
          <p:cNvSpPr/>
          <p:nvPr/>
        </p:nvSpPr>
        <p:spPr>
          <a:xfrm>
            <a:off x="1806271" y="2871945"/>
            <a:ext cx="4572000" cy="954107"/>
          </a:xfrm>
          <a:prstGeom prst="rect">
            <a:avLst/>
          </a:prstGeom>
        </p:spPr>
        <p:txBody>
          <a:bodyPr>
            <a:spAutoFit/>
          </a:bodyPr>
          <a:lstStyle/>
          <a:p>
            <a:pPr algn="ctr"/>
            <a:r>
              <a:rPr lang="en-US" altLang="zh-CN" i="1" dirty="0" err="1"/>
              <a:t>Zhanzhan</a:t>
            </a:r>
            <a:r>
              <a:rPr lang="en-US" altLang="zh-CN" i="1" dirty="0"/>
              <a:t> </a:t>
            </a:r>
            <a:r>
              <a:rPr lang="en-US" altLang="zh-CN" i="1" dirty="0" smtClean="0"/>
              <a:t>Cheng</a:t>
            </a:r>
            <a:r>
              <a:rPr lang="en-US" altLang="zh-CN" i="1" baseline="30000" dirty="0" smtClean="0"/>
              <a:t>12</a:t>
            </a:r>
            <a:r>
              <a:rPr lang="en-US" altLang="zh-CN" i="1" dirty="0" smtClean="0"/>
              <a:t>; </a:t>
            </a:r>
            <a:r>
              <a:rPr lang="en-US" altLang="zh-CN" b="1" i="1" u="sng" dirty="0"/>
              <a:t>Jing </a:t>
            </a:r>
            <a:r>
              <a:rPr lang="en-US" altLang="zh-CN" b="1" i="1" u="sng" dirty="0" smtClean="0"/>
              <a:t>Lu</a:t>
            </a:r>
            <a:r>
              <a:rPr lang="en-US" altLang="zh-CN" b="1" i="1" u="sng" baseline="30000" dirty="0" smtClean="0"/>
              <a:t>1</a:t>
            </a:r>
            <a:r>
              <a:rPr lang="en-US" altLang="zh-CN" i="1" dirty="0" smtClean="0"/>
              <a:t>; </a:t>
            </a:r>
            <a:r>
              <a:rPr lang="en-US" altLang="zh-CN" i="1" dirty="0"/>
              <a:t>Yi </a:t>
            </a:r>
            <a:r>
              <a:rPr lang="en-US" altLang="zh-CN" i="1" dirty="0" smtClean="0"/>
              <a:t>Niu</a:t>
            </a:r>
            <a:r>
              <a:rPr lang="en-US" altLang="zh-CN" i="1" baseline="30000" dirty="0" smtClean="0"/>
              <a:t>1</a:t>
            </a:r>
            <a:r>
              <a:rPr lang="en-US" altLang="zh-CN" i="1" dirty="0" smtClean="0"/>
              <a:t> et al.</a:t>
            </a:r>
            <a:endParaRPr lang="en-US" altLang="zh-CN" i="1" dirty="0"/>
          </a:p>
          <a:p>
            <a:pPr algn="ctr"/>
            <a:r>
              <a:rPr lang="en-US" altLang="zh-CN" i="1" baseline="30000" dirty="0" smtClean="0"/>
              <a:t>1</a:t>
            </a:r>
            <a:r>
              <a:rPr lang="en-US" altLang="zh-CN" i="1" dirty="0" smtClean="0"/>
              <a:t>Zhejiang University</a:t>
            </a:r>
          </a:p>
          <a:p>
            <a:pPr algn="ctr"/>
            <a:r>
              <a:rPr lang="en-US" altLang="zh-CN" i="1" baseline="30000" dirty="0"/>
              <a:t>2</a:t>
            </a:r>
            <a:r>
              <a:rPr lang="en-US" altLang="zh-CN" i="1" dirty="0" smtClean="0"/>
              <a:t>Hikvision </a:t>
            </a:r>
            <a:r>
              <a:rPr lang="en-US" altLang="zh-CN" i="1" dirty="0"/>
              <a:t>Research </a:t>
            </a:r>
            <a:r>
              <a:rPr lang="en-US" altLang="zh-CN" i="1" dirty="0" smtClean="0"/>
              <a:t>Institute</a:t>
            </a:r>
          </a:p>
          <a:p>
            <a:pPr algn="ctr"/>
            <a:r>
              <a:rPr lang="en-US" altLang="zh-CN" i="1" baseline="30000" dirty="0" smtClean="0"/>
              <a:t>3 </a:t>
            </a:r>
            <a:r>
              <a:rPr lang="en-US" altLang="zh-CN" i="1" dirty="0" err="1" smtClean="0"/>
              <a:t>Fudan</a:t>
            </a:r>
            <a:r>
              <a:rPr lang="en-US" altLang="zh-CN" i="1" dirty="0" smtClean="0"/>
              <a:t> University</a:t>
            </a:r>
            <a:endParaRPr lang="zh-CN" altLang="en-US" i="1" dirty="0"/>
          </a:p>
        </p:txBody>
      </p:sp>
      <p:pic>
        <p:nvPicPr>
          <p:cNvPr id="8" name="内容占位符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601803" y="2967914"/>
            <a:ext cx="2348093" cy="328734"/>
          </a:xfrm>
          <a:prstGeom prst="rect">
            <a:avLst/>
          </a:prstGeom>
        </p:spPr>
      </p:pic>
      <p:pic>
        <p:nvPicPr>
          <p:cNvPr id="9" name="图片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75850" y="3313623"/>
            <a:ext cx="1224076" cy="1224076"/>
          </a:xfrm>
          <a:prstGeom prst="rect">
            <a:avLst/>
          </a:prstGeom>
        </p:spPr>
      </p:pic>
      <p:pic>
        <p:nvPicPr>
          <p:cNvPr id="10" name="图片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32616" y="3313623"/>
            <a:ext cx="1243234" cy="1235676"/>
          </a:xfrm>
          <a:prstGeom prst="rect">
            <a:avLst/>
          </a:prstGeom>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Google Shape;62;p14"/>
          <p:cNvSpPr txBox="1">
            <a:spLocks noGrp="1"/>
          </p:cNvSpPr>
          <p:nvPr>
            <p:ph type="title"/>
          </p:nvPr>
        </p:nvSpPr>
        <p:spPr>
          <a:xfrm>
            <a:off x="311700" y="-41469"/>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mtClean="0"/>
              <a:t>YORO-Fast Video Text Spotting</a:t>
            </a:r>
          </a:p>
        </p:txBody>
      </p:sp>
      <p:sp>
        <p:nvSpPr>
          <p:cNvPr id="63" name="Google Shape;63;p14"/>
          <p:cNvSpPr txBox="1"/>
          <p:nvPr/>
        </p:nvSpPr>
        <p:spPr>
          <a:xfrm>
            <a:off x="7441228" y="4848828"/>
            <a:ext cx="1458023" cy="32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000" smtClean="0">
                <a:solidFill>
                  <a:schemeClr val="dk1"/>
                </a:solidFill>
              </a:rPr>
              <a:t>Program </a:t>
            </a:r>
            <a:r>
              <a:rPr lang="en-GB" sz="1000" smtClean="0"/>
              <a:t>ID: P2C-11</a:t>
            </a:r>
            <a:endParaRPr sz="1000"/>
          </a:p>
        </p:txBody>
      </p:sp>
      <p:cxnSp>
        <p:nvCxnSpPr>
          <p:cNvPr id="3" name="直接连接符 2"/>
          <p:cNvCxnSpPr/>
          <p:nvPr/>
        </p:nvCxnSpPr>
        <p:spPr>
          <a:xfrm>
            <a:off x="88053" y="512572"/>
            <a:ext cx="8994987" cy="0"/>
          </a:xfrm>
          <a:prstGeom prst="line">
            <a:avLst/>
          </a:prstGeom>
        </p:spPr>
        <p:style>
          <a:lnRef idx="3">
            <a:schemeClr val="accent5"/>
          </a:lnRef>
          <a:fillRef idx="0">
            <a:schemeClr val="accent5"/>
          </a:fillRef>
          <a:effectRef idx="2">
            <a:schemeClr val="accent5"/>
          </a:effectRef>
          <a:fontRef idx="minor">
            <a:schemeClr val="tx1"/>
          </a:fontRef>
        </p:style>
      </p:cxnSp>
      <p:sp>
        <p:nvSpPr>
          <p:cNvPr id="5" name="矩形 4"/>
          <p:cNvSpPr/>
          <p:nvPr/>
        </p:nvSpPr>
        <p:spPr>
          <a:xfrm>
            <a:off x="304796" y="557406"/>
            <a:ext cx="1344822" cy="307777"/>
          </a:xfrm>
          <a:prstGeom prst="rect">
            <a:avLst/>
          </a:prstGeom>
        </p:spPr>
        <p:txBody>
          <a:bodyPr wrap="square">
            <a:spAutoFit/>
          </a:bodyPr>
          <a:lstStyle/>
          <a:p>
            <a:pPr marL="285750" indent="-285750">
              <a:buFont typeface="Wingdings" panose="05000000000000000000" pitchFamily="2" charset="2"/>
              <a:buChar char="n"/>
            </a:pPr>
            <a:r>
              <a:rPr lang="en-GB" altLang="zh-CN" smtClean="0"/>
              <a:t>Motivation</a:t>
            </a:r>
            <a:endParaRPr lang="zh-CN" altLang="en-US"/>
          </a:p>
        </p:txBody>
      </p:sp>
      <p:sp>
        <p:nvSpPr>
          <p:cNvPr id="6" name="矩形 5"/>
          <p:cNvSpPr/>
          <p:nvPr/>
        </p:nvSpPr>
        <p:spPr>
          <a:xfrm>
            <a:off x="5383180" y="565262"/>
            <a:ext cx="1438214" cy="338555"/>
          </a:xfrm>
          <a:prstGeom prst="rect">
            <a:avLst/>
          </a:prstGeom>
        </p:spPr>
        <p:txBody>
          <a:bodyPr wrap="none">
            <a:spAutoFit/>
          </a:bodyPr>
          <a:lstStyle/>
          <a:p>
            <a:pPr marL="285750" indent="-285750">
              <a:buFont typeface="Wingdings" panose="05000000000000000000" pitchFamily="2" charset="2"/>
              <a:buChar char="n"/>
            </a:pPr>
            <a:r>
              <a:rPr lang="en-GB" altLang="zh-CN" smtClean="0"/>
              <a:t>Contribution</a:t>
            </a:r>
            <a:endParaRPr lang="zh-CN" altLang="en-US"/>
          </a:p>
        </p:txBody>
      </p:sp>
      <p:sp>
        <p:nvSpPr>
          <p:cNvPr id="12" name="矩形 11"/>
          <p:cNvSpPr/>
          <p:nvPr/>
        </p:nvSpPr>
        <p:spPr>
          <a:xfrm>
            <a:off x="280834" y="840690"/>
            <a:ext cx="2981967" cy="276999"/>
          </a:xfrm>
          <a:prstGeom prst="rect">
            <a:avLst/>
          </a:prstGeom>
        </p:spPr>
        <p:txBody>
          <a:bodyPr wrap="square">
            <a:spAutoFit/>
          </a:bodyPr>
          <a:lstStyle/>
          <a:p>
            <a:pPr marL="285750" indent="-285750">
              <a:buFont typeface="Wingdings" panose="05000000000000000000" pitchFamily="2" charset="2"/>
              <a:buChar char="l"/>
            </a:pPr>
            <a:r>
              <a:rPr lang="en-US" altLang="zh-CN" sz="1200" b="1" smtClean="0"/>
              <a:t>Problems</a:t>
            </a:r>
            <a:r>
              <a:rPr lang="en-US" altLang="zh-CN" sz="1200" smtClean="0"/>
              <a:t> of existing framework </a:t>
            </a:r>
            <a:endParaRPr lang="zh-CN" altLang="en-US" sz="1200"/>
          </a:p>
        </p:txBody>
      </p:sp>
      <p:cxnSp>
        <p:nvCxnSpPr>
          <p:cNvPr id="18" name="直接连接符 17"/>
          <p:cNvCxnSpPr/>
          <p:nvPr/>
        </p:nvCxnSpPr>
        <p:spPr>
          <a:xfrm>
            <a:off x="5356968" y="768099"/>
            <a:ext cx="0" cy="3921777"/>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grpSp>
        <p:nvGrpSpPr>
          <p:cNvPr id="21" name="组合 20"/>
          <p:cNvGrpSpPr/>
          <p:nvPr/>
        </p:nvGrpSpPr>
        <p:grpSpPr>
          <a:xfrm>
            <a:off x="461766" y="4344347"/>
            <a:ext cx="2258075" cy="390624"/>
            <a:chOff x="655870" y="4287225"/>
            <a:chExt cx="2411894" cy="483142"/>
          </a:xfrm>
        </p:grpSpPr>
        <p:sp>
          <p:nvSpPr>
            <p:cNvPr id="13" name="矩形 12"/>
            <p:cNvSpPr/>
            <p:nvPr/>
          </p:nvSpPr>
          <p:spPr>
            <a:xfrm>
              <a:off x="691257" y="4287225"/>
              <a:ext cx="2299363" cy="261610"/>
            </a:xfrm>
            <a:prstGeom prst="rect">
              <a:avLst/>
            </a:prstGeom>
          </p:spPr>
          <p:txBody>
            <a:bodyPr wrap="square">
              <a:spAutoFit/>
            </a:bodyPr>
            <a:lstStyle/>
            <a:p>
              <a:pPr marL="171450" indent="-171450">
                <a:buFont typeface="Arial" panose="020B0604020202020204" pitchFamily="34" charset="0"/>
                <a:buChar char="•"/>
              </a:pPr>
              <a:r>
                <a:rPr lang="en-US" altLang="zh-CN" sz="1100" i="1"/>
                <a:t>unstable recognition results</a:t>
              </a:r>
              <a:endParaRPr lang="zh-CN" altLang="en-US" sz="1100" i="1"/>
            </a:p>
          </p:txBody>
        </p:sp>
        <p:sp>
          <p:nvSpPr>
            <p:cNvPr id="15" name="矩形 14"/>
            <p:cNvSpPr/>
            <p:nvPr/>
          </p:nvSpPr>
          <p:spPr>
            <a:xfrm>
              <a:off x="655870" y="4476517"/>
              <a:ext cx="2411894" cy="261609"/>
            </a:xfrm>
            <a:prstGeom prst="rect">
              <a:avLst/>
            </a:prstGeom>
          </p:spPr>
          <p:txBody>
            <a:bodyPr wrap="square">
              <a:spAutoFit/>
            </a:bodyPr>
            <a:lstStyle/>
            <a:p>
              <a:pPr marL="171450" indent="-171450">
                <a:buFont typeface="Arial" panose="020B0604020202020204" pitchFamily="34" charset="0"/>
                <a:buChar char="•"/>
              </a:pPr>
              <a:r>
                <a:rPr lang="en-US" altLang="zh-CN" sz="1100" i="1" smtClean="0"/>
                <a:t>excessive </a:t>
              </a:r>
              <a:r>
                <a:rPr lang="en-US" altLang="zh-CN" sz="1100" i="1"/>
                <a:t>computational cost </a:t>
              </a:r>
              <a:endParaRPr lang="zh-CN" altLang="en-US" sz="1100" i="1"/>
            </a:p>
          </p:txBody>
        </p:sp>
        <p:sp>
          <p:nvSpPr>
            <p:cNvPr id="20" name="圆角矩形 19"/>
            <p:cNvSpPr/>
            <p:nvPr/>
          </p:nvSpPr>
          <p:spPr>
            <a:xfrm>
              <a:off x="715616" y="4313793"/>
              <a:ext cx="2239617" cy="456574"/>
            </a:xfrm>
            <a:prstGeom prst="round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p>
          </p:txBody>
        </p:sp>
      </p:grpSp>
      <p:sp>
        <p:nvSpPr>
          <p:cNvPr id="23" name="圆角矩形 22"/>
          <p:cNvSpPr/>
          <p:nvPr/>
        </p:nvSpPr>
        <p:spPr>
          <a:xfrm>
            <a:off x="559241" y="1192049"/>
            <a:ext cx="2065918" cy="2963117"/>
          </a:xfrm>
          <a:prstGeom prst="roundRect">
            <a:avLst>
              <a:gd name="adj" fmla="val 4133"/>
            </a:avLst>
          </a:prstGeom>
          <a:noFill/>
          <a:ln w="9525">
            <a:solidFill>
              <a:schemeClr val="accent3">
                <a:lumMod val="60000"/>
                <a:lumOff val="4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p:cNvSpPr/>
          <p:nvPr/>
        </p:nvSpPr>
        <p:spPr>
          <a:xfrm>
            <a:off x="2894618" y="835350"/>
            <a:ext cx="2528172" cy="276999"/>
          </a:xfrm>
          <a:prstGeom prst="rect">
            <a:avLst/>
          </a:prstGeom>
        </p:spPr>
        <p:txBody>
          <a:bodyPr wrap="square">
            <a:spAutoFit/>
          </a:bodyPr>
          <a:lstStyle/>
          <a:p>
            <a:pPr marL="285750" indent="-285750">
              <a:buFont typeface="Wingdings" panose="05000000000000000000" pitchFamily="2" charset="2"/>
              <a:buChar char="l"/>
            </a:pPr>
            <a:r>
              <a:rPr lang="en-US" altLang="zh-CN" sz="1200" b="1" smtClean="0"/>
              <a:t>Advantages</a:t>
            </a:r>
            <a:r>
              <a:rPr lang="en-US" altLang="zh-CN" sz="1200" smtClean="0"/>
              <a:t> of our framework </a:t>
            </a:r>
            <a:endParaRPr lang="zh-CN" altLang="en-US" sz="1200"/>
          </a:p>
        </p:txBody>
      </p:sp>
      <p:sp>
        <p:nvSpPr>
          <p:cNvPr id="32" name="圆角矩形 31"/>
          <p:cNvSpPr/>
          <p:nvPr/>
        </p:nvSpPr>
        <p:spPr>
          <a:xfrm>
            <a:off x="3155263" y="1192049"/>
            <a:ext cx="2034724" cy="2965597"/>
          </a:xfrm>
          <a:prstGeom prst="roundRect">
            <a:avLst>
              <a:gd name="adj" fmla="val 4133"/>
            </a:avLst>
          </a:prstGeom>
          <a:noFill/>
          <a:ln w="9525">
            <a:solidFill>
              <a:schemeClr val="accent3">
                <a:lumMod val="60000"/>
                <a:lumOff val="4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3" name="组合 32"/>
          <p:cNvGrpSpPr/>
          <p:nvPr/>
        </p:nvGrpSpPr>
        <p:grpSpPr>
          <a:xfrm>
            <a:off x="3219337" y="4322312"/>
            <a:ext cx="2143681" cy="405727"/>
            <a:chOff x="655870" y="4279761"/>
            <a:chExt cx="2517410" cy="490606"/>
          </a:xfrm>
        </p:grpSpPr>
        <p:sp>
          <p:nvSpPr>
            <p:cNvPr id="34" name="矩形 33"/>
            <p:cNvSpPr/>
            <p:nvPr/>
          </p:nvSpPr>
          <p:spPr>
            <a:xfrm>
              <a:off x="873918" y="4279761"/>
              <a:ext cx="2299362" cy="261610"/>
            </a:xfrm>
            <a:prstGeom prst="rect">
              <a:avLst/>
            </a:prstGeom>
          </p:spPr>
          <p:txBody>
            <a:bodyPr wrap="square">
              <a:spAutoFit/>
            </a:bodyPr>
            <a:lstStyle/>
            <a:p>
              <a:pPr marL="171450" indent="-171450">
                <a:buFont typeface="Arial" panose="020B0604020202020204" pitchFamily="34" charset="0"/>
                <a:buChar char="•"/>
              </a:pPr>
              <a:r>
                <a:rPr lang="en-US" altLang="zh-CN" sz="1100" i="1"/>
                <a:t>m</a:t>
              </a:r>
              <a:r>
                <a:rPr lang="en-US" altLang="zh-CN" sz="1100" i="1" smtClean="0"/>
                <a:t>ore robust results</a:t>
              </a:r>
              <a:endParaRPr lang="zh-CN" altLang="en-US" sz="1100" i="1"/>
            </a:p>
          </p:txBody>
        </p:sp>
        <p:sp>
          <p:nvSpPr>
            <p:cNvPr id="35" name="矩形 34"/>
            <p:cNvSpPr/>
            <p:nvPr/>
          </p:nvSpPr>
          <p:spPr>
            <a:xfrm>
              <a:off x="655870" y="4462610"/>
              <a:ext cx="2411894" cy="261610"/>
            </a:xfrm>
            <a:prstGeom prst="rect">
              <a:avLst/>
            </a:prstGeom>
          </p:spPr>
          <p:txBody>
            <a:bodyPr wrap="square">
              <a:spAutoFit/>
            </a:bodyPr>
            <a:lstStyle/>
            <a:p>
              <a:pPr marL="171450" indent="-171450">
                <a:buFont typeface="Arial" panose="020B0604020202020204" pitchFamily="34" charset="0"/>
                <a:buChar char="•"/>
              </a:pPr>
              <a:r>
                <a:rPr lang="en-US" altLang="zh-CN" sz="1100" i="1" smtClean="0"/>
                <a:t>faster by recognizing once</a:t>
              </a:r>
              <a:endParaRPr lang="zh-CN" altLang="en-US" sz="1100" i="1"/>
            </a:p>
          </p:txBody>
        </p:sp>
        <p:sp>
          <p:nvSpPr>
            <p:cNvPr id="36" name="圆角矩形 35"/>
            <p:cNvSpPr/>
            <p:nvPr/>
          </p:nvSpPr>
          <p:spPr>
            <a:xfrm>
              <a:off x="715616" y="4313793"/>
              <a:ext cx="2239617" cy="456574"/>
            </a:xfrm>
            <a:prstGeom prst="round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p>
          </p:txBody>
        </p:sp>
      </p:grpSp>
      <p:sp>
        <p:nvSpPr>
          <p:cNvPr id="30" name="右箭头 29"/>
          <p:cNvSpPr/>
          <p:nvPr/>
        </p:nvSpPr>
        <p:spPr>
          <a:xfrm>
            <a:off x="2765727" y="1787281"/>
            <a:ext cx="278296" cy="125895"/>
          </a:xfrm>
          <a:prstGeom prst="rightArrow">
            <a:avLst/>
          </a:prstGeom>
          <a:solidFill>
            <a:schemeClr val="accent3">
              <a:lumMod val="60000"/>
              <a:lumOff val="4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右箭头 38"/>
          <p:cNvSpPr/>
          <p:nvPr/>
        </p:nvSpPr>
        <p:spPr>
          <a:xfrm>
            <a:off x="2753351" y="3061826"/>
            <a:ext cx="278296" cy="125895"/>
          </a:xfrm>
          <a:prstGeom prst="rightArrow">
            <a:avLst/>
          </a:prstGeom>
          <a:solidFill>
            <a:schemeClr val="accent3">
              <a:lumMod val="60000"/>
              <a:lumOff val="4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右箭头 39"/>
          <p:cNvSpPr/>
          <p:nvPr/>
        </p:nvSpPr>
        <p:spPr>
          <a:xfrm>
            <a:off x="2760963" y="4478194"/>
            <a:ext cx="278296" cy="125895"/>
          </a:xfrm>
          <a:prstGeom prst="rightArrow">
            <a:avLst/>
          </a:prstGeom>
          <a:solidFill>
            <a:schemeClr val="accent3">
              <a:lumMod val="60000"/>
              <a:lumOff val="4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7" name="图片 3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5107" y="1236079"/>
            <a:ext cx="1951394" cy="2804773"/>
          </a:xfrm>
          <a:prstGeom prst="rect">
            <a:avLst/>
          </a:prstGeom>
        </p:spPr>
      </p:pic>
      <p:pic>
        <p:nvPicPr>
          <p:cNvPr id="38" name="图片 3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89322" y="1257583"/>
            <a:ext cx="1935933" cy="2855453"/>
          </a:xfrm>
          <a:prstGeom prst="rect">
            <a:avLst/>
          </a:prstGeom>
        </p:spPr>
      </p:pic>
      <p:cxnSp>
        <p:nvCxnSpPr>
          <p:cNvPr id="44" name="直接连接符 43"/>
          <p:cNvCxnSpPr/>
          <p:nvPr/>
        </p:nvCxnSpPr>
        <p:spPr>
          <a:xfrm>
            <a:off x="402800" y="4895797"/>
            <a:ext cx="8615303" cy="0"/>
          </a:xfrm>
          <a:prstGeom prst="line">
            <a:avLst/>
          </a:prstGeom>
          <a:ln>
            <a:solidFill>
              <a:schemeClr val="bg2"/>
            </a:solidFill>
            <a:prstDash val="sysDot"/>
          </a:ln>
        </p:spPr>
        <p:style>
          <a:lnRef idx="1">
            <a:schemeClr val="accent1"/>
          </a:lnRef>
          <a:fillRef idx="0">
            <a:schemeClr val="accent1"/>
          </a:fillRef>
          <a:effectRef idx="0">
            <a:schemeClr val="accent1"/>
          </a:effectRef>
          <a:fontRef idx="minor">
            <a:schemeClr val="tx1"/>
          </a:fontRef>
        </p:style>
      </p:cxnSp>
      <p:sp>
        <p:nvSpPr>
          <p:cNvPr id="48" name="矩形 47"/>
          <p:cNvSpPr/>
          <p:nvPr/>
        </p:nvSpPr>
        <p:spPr>
          <a:xfrm>
            <a:off x="5391055" y="876171"/>
            <a:ext cx="3342126" cy="430887"/>
          </a:xfrm>
          <a:prstGeom prst="rect">
            <a:avLst/>
          </a:prstGeom>
        </p:spPr>
        <p:txBody>
          <a:bodyPr wrap="square">
            <a:spAutoFit/>
          </a:bodyPr>
          <a:lstStyle/>
          <a:p>
            <a:pPr marL="171450" indent="-171450">
              <a:buFont typeface="Wingdings" panose="05000000000000000000" pitchFamily="2" charset="2"/>
              <a:buChar char="l"/>
            </a:pPr>
            <a:r>
              <a:rPr lang="en-US" altLang="zh-CN" sz="1100" i="1" smtClean="0"/>
              <a:t>An </a:t>
            </a:r>
            <a:r>
              <a:rPr lang="en-US" altLang="zh-CN" sz="1100" i="1"/>
              <a:t>unifed two-stage framework YORO </a:t>
            </a:r>
            <a:r>
              <a:rPr lang="en-US" altLang="zh-CN" sz="1100" i="1" smtClean="0"/>
              <a:t>for  fast video text spotting :</a:t>
            </a:r>
            <a:endParaRPr lang="zh-CN" altLang="en-US"/>
          </a:p>
        </p:txBody>
      </p:sp>
      <p:sp>
        <p:nvSpPr>
          <p:cNvPr id="52" name="矩形 51"/>
          <p:cNvSpPr/>
          <p:nvPr/>
        </p:nvSpPr>
        <p:spPr>
          <a:xfrm>
            <a:off x="5493658" y="1311302"/>
            <a:ext cx="3405593" cy="261610"/>
          </a:xfrm>
          <a:prstGeom prst="rect">
            <a:avLst/>
          </a:prstGeom>
        </p:spPr>
        <p:txBody>
          <a:bodyPr wrap="square">
            <a:spAutoFit/>
          </a:bodyPr>
          <a:lstStyle/>
          <a:p>
            <a:pPr marL="171450" indent="-171450">
              <a:buFont typeface="Arial" panose="020B0604020202020204" pitchFamily="34" charset="0"/>
              <a:buChar char="•"/>
            </a:pPr>
            <a:r>
              <a:rPr lang="en-US" altLang="zh-CN" sz="1100" i="1" smtClean="0"/>
              <a:t>A self-attention based robust detector</a:t>
            </a:r>
            <a:endParaRPr lang="zh-CN" altLang="en-US"/>
          </a:p>
        </p:txBody>
      </p:sp>
      <p:sp>
        <p:nvSpPr>
          <p:cNvPr id="53" name="矩形 52"/>
          <p:cNvSpPr/>
          <p:nvPr/>
        </p:nvSpPr>
        <p:spPr>
          <a:xfrm>
            <a:off x="5384676" y="1857576"/>
            <a:ext cx="2056552" cy="261610"/>
          </a:xfrm>
          <a:prstGeom prst="rect">
            <a:avLst/>
          </a:prstGeom>
        </p:spPr>
        <p:txBody>
          <a:bodyPr wrap="square">
            <a:spAutoFit/>
          </a:bodyPr>
          <a:lstStyle/>
          <a:p>
            <a:pPr marL="171450" indent="-171450">
              <a:buFont typeface="Wingdings" panose="05000000000000000000" pitchFamily="2" charset="2"/>
              <a:buChar char="l"/>
            </a:pPr>
            <a:r>
              <a:rPr lang="en-US" altLang="zh-CN" sz="1100" i="1" smtClean="0"/>
              <a:t>Fast and robust recogntion:</a:t>
            </a:r>
            <a:endParaRPr lang="zh-CN" altLang="en-US"/>
          </a:p>
        </p:txBody>
      </p:sp>
      <p:sp>
        <p:nvSpPr>
          <p:cNvPr id="54" name="矩形 53"/>
          <p:cNvSpPr/>
          <p:nvPr/>
        </p:nvSpPr>
        <p:spPr>
          <a:xfrm>
            <a:off x="5493658" y="1585723"/>
            <a:ext cx="3524445" cy="261610"/>
          </a:xfrm>
          <a:prstGeom prst="rect">
            <a:avLst/>
          </a:prstGeom>
        </p:spPr>
        <p:txBody>
          <a:bodyPr wrap="square">
            <a:spAutoFit/>
          </a:bodyPr>
          <a:lstStyle/>
          <a:p>
            <a:pPr marL="171450" indent="-171450">
              <a:buFont typeface="Arial" panose="020B0604020202020204" pitchFamily="34" charset="0"/>
              <a:buChar char="•"/>
            </a:pPr>
            <a:r>
              <a:rPr lang="en-US" altLang="zh-CN" sz="1100" i="1" smtClean="0"/>
              <a:t>A noval text recommender for fast text recognition</a:t>
            </a:r>
            <a:endParaRPr lang="zh-CN" altLang="en-US"/>
          </a:p>
        </p:txBody>
      </p:sp>
      <p:cxnSp>
        <p:nvCxnSpPr>
          <p:cNvPr id="60" name="曲线连接符 59"/>
          <p:cNvCxnSpPr/>
          <p:nvPr/>
        </p:nvCxnSpPr>
        <p:spPr>
          <a:xfrm rot="10800000" flipV="1">
            <a:off x="5129324" y="1335964"/>
            <a:ext cx="478929" cy="457387"/>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7" name="曲线连接符 66"/>
          <p:cNvCxnSpPr/>
          <p:nvPr/>
        </p:nvCxnSpPr>
        <p:spPr>
          <a:xfrm>
            <a:off x="5132538" y="2812611"/>
            <a:ext cx="536335" cy="247581"/>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pic>
        <p:nvPicPr>
          <p:cNvPr id="71" name="图片 7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07462" y="2087129"/>
            <a:ext cx="2496836" cy="2734479"/>
          </a:xfrm>
          <a:prstGeom prst="rect">
            <a:avLst/>
          </a:prstGeom>
        </p:spPr>
      </p:pic>
      <p:cxnSp>
        <p:nvCxnSpPr>
          <p:cNvPr id="72" name="曲线连接符 71"/>
          <p:cNvCxnSpPr/>
          <p:nvPr/>
        </p:nvCxnSpPr>
        <p:spPr>
          <a:xfrm rot="10800000" flipV="1">
            <a:off x="5240863" y="4108478"/>
            <a:ext cx="478929" cy="457387"/>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圆角矩形 1"/>
          <p:cNvSpPr/>
          <p:nvPr/>
        </p:nvSpPr>
        <p:spPr>
          <a:xfrm>
            <a:off x="4031369" y="2449524"/>
            <a:ext cx="962776" cy="173536"/>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5" name="矩形 4"/>
          <p:cNvSpPr/>
          <p:nvPr/>
        </p:nvSpPr>
        <p:spPr>
          <a:xfrm>
            <a:off x="236435" y="529879"/>
            <a:ext cx="1782689" cy="307777"/>
          </a:xfrm>
          <a:prstGeom prst="rect">
            <a:avLst/>
          </a:prstGeom>
        </p:spPr>
        <p:txBody>
          <a:bodyPr wrap="square">
            <a:spAutoFit/>
          </a:bodyPr>
          <a:lstStyle/>
          <a:p>
            <a:pPr marL="285750" indent="-285750">
              <a:buFont typeface="Wingdings" panose="05000000000000000000" pitchFamily="2" charset="2"/>
              <a:buChar char="n"/>
            </a:pPr>
            <a:r>
              <a:rPr lang="en-GB" altLang="zh-CN" smtClean="0"/>
              <a:t>Key component</a:t>
            </a:r>
            <a:endParaRPr lang="zh-CN" altLang="en-US"/>
          </a:p>
        </p:txBody>
      </p:sp>
      <p:sp>
        <p:nvSpPr>
          <p:cNvPr id="6" name="Google Shape;63;p14"/>
          <p:cNvSpPr txBox="1"/>
          <p:nvPr/>
        </p:nvSpPr>
        <p:spPr>
          <a:xfrm>
            <a:off x="7572375" y="4876237"/>
            <a:ext cx="1398865" cy="32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000" smtClean="0">
                <a:solidFill>
                  <a:schemeClr val="dk1"/>
                </a:solidFill>
              </a:rPr>
              <a:t>Program </a:t>
            </a:r>
            <a:r>
              <a:rPr lang="en-GB" sz="1000" smtClean="0"/>
              <a:t>ID:P2C-11</a:t>
            </a:r>
            <a:endParaRPr sz="1000"/>
          </a:p>
        </p:txBody>
      </p:sp>
      <p:cxnSp>
        <p:nvCxnSpPr>
          <p:cNvPr id="7" name="直接连接符 6"/>
          <p:cNvCxnSpPr/>
          <p:nvPr/>
        </p:nvCxnSpPr>
        <p:spPr>
          <a:xfrm>
            <a:off x="326589" y="4962939"/>
            <a:ext cx="8790904" cy="0"/>
          </a:xfrm>
          <a:prstGeom prst="line">
            <a:avLst/>
          </a:prstGeom>
          <a:ln>
            <a:solidFill>
              <a:schemeClr val="bg2"/>
            </a:solidFill>
            <a:prstDash val="sysDot"/>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3097982" y="576798"/>
            <a:ext cx="0" cy="4286187"/>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3094488" y="534173"/>
            <a:ext cx="3169897" cy="307777"/>
          </a:xfrm>
          <a:prstGeom prst="rect">
            <a:avLst/>
          </a:prstGeom>
        </p:spPr>
        <p:txBody>
          <a:bodyPr wrap="square">
            <a:spAutoFit/>
          </a:bodyPr>
          <a:lstStyle/>
          <a:p>
            <a:pPr marL="285750" indent="-285750">
              <a:buFont typeface="Wingdings" panose="05000000000000000000" pitchFamily="2" charset="2"/>
              <a:buChar char="n"/>
            </a:pPr>
            <a:r>
              <a:rPr lang="en-GB" altLang="zh-CN" smtClean="0"/>
              <a:t>Experiments</a:t>
            </a:r>
            <a:endParaRPr lang="zh-CN" altLang="en-US"/>
          </a:p>
        </p:txBody>
      </p:sp>
      <p:sp>
        <p:nvSpPr>
          <p:cNvPr id="11" name="矩形 10"/>
          <p:cNvSpPr/>
          <p:nvPr/>
        </p:nvSpPr>
        <p:spPr>
          <a:xfrm>
            <a:off x="3139604" y="3495009"/>
            <a:ext cx="3398381" cy="254361"/>
          </a:xfrm>
          <a:prstGeom prst="rect">
            <a:avLst/>
          </a:prstGeom>
        </p:spPr>
        <p:txBody>
          <a:bodyPr wrap="square">
            <a:spAutoFit/>
          </a:bodyPr>
          <a:lstStyle/>
          <a:p>
            <a:pPr marL="285750" indent="-285750">
              <a:buFont typeface="Wingdings" panose="05000000000000000000" pitchFamily="2" charset="2"/>
              <a:buChar char="n"/>
            </a:pPr>
            <a:r>
              <a:rPr lang="en-GB" altLang="zh-CN" smtClean="0"/>
              <a:t>T</a:t>
            </a:r>
            <a:r>
              <a:rPr lang="en-US" altLang="zh-CN" smtClean="0"/>
              <a:t>he Large Scale Video Text Dataset</a:t>
            </a:r>
            <a:endParaRPr lang="zh-CN" altLang="en-US"/>
          </a:p>
        </p:txBody>
      </p:sp>
      <p:sp>
        <p:nvSpPr>
          <p:cNvPr id="12" name="矩形 11"/>
          <p:cNvSpPr/>
          <p:nvPr/>
        </p:nvSpPr>
        <p:spPr>
          <a:xfrm>
            <a:off x="228076" y="836927"/>
            <a:ext cx="2756452" cy="261610"/>
          </a:xfrm>
          <a:prstGeom prst="rect">
            <a:avLst/>
          </a:prstGeom>
        </p:spPr>
        <p:txBody>
          <a:bodyPr wrap="square">
            <a:spAutoFit/>
          </a:bodyPr>
          <a:lstStyle/>
          <a:p>
            <a:pPr marL="171450" indent="-171450">
              <a:buFont typeface="Wingdings" panose="05000000000000000000" pitchFamily="2" charset="2"/>
              <a:buChar char="l"/>
            </a:pPr>
            <a:r>
              <a:rPr lang="en-US" altLang="zh-CN" sz="1100" i="1" smtClean="0"/>
              <a:t>Mechanism of quality scoring network</a:t>
            </a:r>
            <a:endParaRPr lang="zh-CN" altLang="en-US"/>
          </a:p>
        </p:txBody>
      </p:sp>
      <p:sp>
        <p:nvSpPr>
          <p:cNvPr id="15" name="Google Shape;62;p14"/>
          <p:cNvSpPr txBox="1"/>
          <p:nvPr/>
        </p:nvSpPr>
        <p:spPr>
          <a:xfrm>
            <a:off x="311700" y="-41469"/>
            <a:ext cx="85206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r>
              <a:rPr lang="en-US" smtClean="0"/>
              <a:t>YORO</a:t>
            </a:r>
            <a:r>
              <a:rPr lang="en-GB" altLang="zh-CN" smtClean="0"/>
              <a:t>-Fast Video Text Spotting</a:t>
            </a:r>
            <a:endParaRPr lang="en-US"/>
          </a:p>
        </p:txBody>
      </p:sp>
      <p:cxnSp>
        <p:nvCxnSpPr>
          <p:cNvPr id="16" name="直接连接符 15"/>
          <p:cNvCxnSpPr/>
          <p:nvPr/>
        </p:nvCxnSpPr>
        <p:spPr>
          <a:xfrm>
            <a:off x="326589" y="512572"/>
            <a:ext cx="8644651" cy="0"/>
          </a:xfrm>
          <a:prstGeom prst="line">
            <a:avLst/>
          </a:prstGeom>
        </p:spPr>
        <p:style>
          <a:lnRef idx="3">
            <a:schemeClr val="accent5"/>
          </a:lnRef>
          <a:fillRef idx="0">
            <a:schemeClr val="accent5"/>
          </a:fillRef>
          <a:effectRef idx="2">
            <a:schemeClr val="accent5"/>
          </a:effectRef>
          <a:fontRef idx="minor">
            <a:schemeClr val="tx1"/>
          </a:fontRef>
        </p:style>
      </p:cxnSp>
      <p:pic>
        <p:nvPicPr>
          <p:cNvPr id="21" name="图片 2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3330" y="1128651"/>
            <a:ext cx="2654109" cy="1027305"/>
          </a:xfrm>
          <a:prstGeom prst="rect">
            <a:avLst/>
          </a:prstGeom>
        </p:spPr>
      </p:pic>
      <p:sp>
        <p:nvSpPr>
          <p:cNvPr id="25" name="矩形 24"/>
          <p:cNvSpPr/>
          <p:nvPr/>
        </p:nvSpPr>
        <p:spPr>
          <a:xfrm>
            <a:off x="307566" y="4695876"/>
            <a:ext cx="2422376" cy="276999"/>
          </a:xfrm>
          <a:prstGeom prst="rect">
            <a:avLst/>
          </a:prstGeom>
        </p:spPr>
        <p:txBody>
          <a:bodyPr wrap="square">
            <a:spAutoFit/>
          </a:bodyPr>
          <a:lstStyle/>
          <a:p>
            <a:r>
              <a:rPr lang="en-US" altLang="zh-CN" sz="1200" smtClean="0"/>
              <a:t>(1) Teacher-Student Architecture</a:t>
            </a:r>
            <a:endParaRPr lang="zh-CN" altLang="en-US" sz="1200"/>
          </a:p>
        </p:txBody>
      </p:sp>
      <p:pic>
        <p:nvPicPr>
          <p:cNvPr id="23" name="图片 22"/>
          <p:cNvPicPr>
            <a:picLocks noChangeAspect="1"/>
          </p:cNvPicPr>
          <p:nvPr/>
        </p:nvPicPr>
        <p:blipFill>
          <a:blip r:embed="rId6"/>
          <a:stretch>
            <a:fillRect/>
          </a:stretch>
        </p:blipFill>
        <p:spPr>
          <a:xfrm>
            <a:off x="587087" y="2168384"/>
            <a:ext cx="2142854" cy="318039"/>
          </a:xfrm>
          <a:prstGeom prst="rect">
            <a:avLst/>
          </a:prstGeom>
        </p:spPr>
      </p:pic>
      <p:pic>
        <p:nvPicPr>
          <p:cNvPr id="26" name="图片 25"/>
          <p:cNvPicPr>
            <a:picLocks noChangeAspect="1"/>
          </p:cNvPicPr>
          <p:nvPr/>
        </p:nvPicPr>
        <p:blipFill>
          <a:blip r:embed="rId7"/>
          <a:stretch>
            <a:fillRect/>
          </a:stretch>
        </p:blipFill>
        <p:spPr>
          <a:xfrm>
            <a:off x="1100935" y="2478959"/>
            <a:ext cx="910410" cy="366816"/>
          </a:xfrm>
          <a:prstGeom prst="rect">
            <a:avLst/>
          </a:prstGeom>
        </p:spPr>
      </p:pic>
      <p:sp>
        <p:nvSpPr>
          <p:cNvPr id="35" name="矩形 34"/>
          <p:cNvSpPr/>
          <p:nvPr/>
        </p:nvSpPr>
        <p:spPr>
          <a:xfrm>
            <a:off x="6264386" y="718125"/>
            <a:ext cx="1858331" cy="261610"/>
          </a:xfrm>
          <a:prstGeom prst="rect">
            <a:avLst/>
          </a:prstGeom>
        </p:spPr>
        <p:txBody>
          <a:bodyPr wrap="square">
            <a:spAutoFit/>
          </a:bodyPr>
          <a:lstStyle/>
          <a:p>
            <a:pPr marL="171450" indent="-171450">
              <a:buFont typeface="Wingdings" panose="05000000000000000000" pitchFamily="2" charset="2"/>
              <a:buChar char="l"/>
            </a:pPr>
            <a:r>
              <a:rPr lang="en-US" altLang="zh-CN" sz="1100" i="1"/>
              <a:t>Comparison with </a:t>
            </a:r>
            <a:r>
              <a:rPr lang="en-US" altLang="zh-CN" sz="1100" i="1" smtClean="0"/>
              <a:t>SoTA</a:t>
            </a:r>
            <a:endParaRPr lang="zh-CN" altLang="en-US" sz="1100" i="1"/>
          </a:p>
        </p:txBody>
      </p:sp>
      <p:sp>
        <p:nvSpPr>
          <p:cNvPr id="36" name="矩形 35"/>
          <p:cNvSpPr/>
          <p:nvPr/>
        </p:nvSpPr>
        <p:spPr>
          <a:xfrm>
            <a:off x="3170119" y="744603"/>
            <a:ext cx="1049773" cy="261610"/>
          </a:xfrm>
          <a:prstGeom prst="rect">
            <a:avLst/>
          </a:prstGeom>
        </p:spPr>
        <p:txBody>
          <a:bodyPr wrap="square">
            <a:spAutoFit/>
          </a:bodyPr>
          <a:lstStyle/>
          <a:p>
            <a:pPr marL="171450" indent="-171450">
              <a:buFont typeface="Wingdings" panose="05000000000000000000" pitchFamily="2" charset="2"/>
              <a:buChar char="l"/>
            </a:pPr>
            <a:r>
              <a:rPr lang="en-US" altLang="zh-CN" sz="1100" i="1" smtClean="0"/>
              <a:t>Abalation </a:t>
            </a:r>
            <a:endParaRPr lang="zh-CN" altLang="en-US" sz="1100" i="1"/>
          </a:p>
        </p:txBody>
      </p:sp>
      <p:pic>
        <p:nvPicPr>
          <p:cNvPr id="33" name="图片 32"/>
          <p:cNvPicPr>
            <a:picLocks noChangeAspect="1"/>
          </p:cNvPicPr>
          <p:nvPr/>
        </p:nvPicPr>
        <p:blipFill>
          <a:blip r:embed="rId8"/>
          <a:stretch>
            <a:fillRect/>
          </a:stretch>
        </p:blipFill>
        <p:spPr>
          <a:xfrm>
            <a:off x="3474616" y="983135"/>
            <a:ext cx="2171724" cy="1037325"/>
          </a:xfrm>
          <a:prstGeom prst="rect">
            <a:avLst/>
          </a:prstGeom>
        </p:spPr>
      </p:pic>
      <p:pic>
        <p:nvPicPr>
          <p:cNvPr id="34" name="图片 33"/>
          <p:cNvPicPr>
            <a:picLocks noChangeAspect="1"/>
          </p:cNvPicPr>
          <p:nvPr/>
        </p:nvPicPr>
        <p:blipFill>
          <a:blip r:embed="rId9"/>
          <a:stretch>
            <a:fillRect/>
          </a:stretch>
        </p:blipFill>
        <p:spPr>
          <a:xfrm>
            <a:off x="3585144" y="2297844"/>
            <a:ext cx="1950667" cy="880199"/>
          </a:xfrm>
          <a:prstGeom prst="rect">
            <a:avLst/>
          </a:prstGeom>
        </p:spPr>
      </p:pic>
      <p:pic>
        <p:nvPicPr>
          <p:cNvPr id="37" name="图片 36"/>
          <p:cNvPicPr>
            <a:picLocks noChangeAspect="1"/>
          </p:cNvPicPr>
          <p:nvPr/>
        </p:nvPicPr>
        <p:blipFill>
          <a:blip r:embed="rId10"/>
          <a:stretch>
            <a:fillRect/>
          </a:stretch>
        </p:blipFill>
        <p:spPr>
          <a:xfrm>
            <a:off x="3346854" y="3825142"/>
            <a:ext cx="3494102" cy="1043475"/>
          </a:xfrm>
          <a:prstGeom prst="rect">
            <a:avLst/>
          </a:prstGeom>
        </p:spPr>
      </p:pic>
      <p:cxnSp>
        <p:nvCxnSpPr>
          <p:cNvPr id="42" name="直接连接符 41"/>
          <p:cNvCxnSpPr/>
          <p:nvPr/>
        </p:nvCxnSpPr>
        <p:spPr>
          <a:xfrm>
            <a:off x="3248722" y="3478121"/>
            <a:ext cx="5539409" cy="0"/>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sp>
        <p:nvSpPr>
          <p:cNvPr id="45" name="矩形 44"/>
          <p:cNvSpPr/>
          <p:nvPr/>
        </p:nvSpPr>
        <p:spPr>
          <a:xfrm>
            <a:off x="3094489" y="1999090"/>
            <a:ext cx="3346135" cy="261610"/>
          </a:xfrm>
          <a:prstGeom prst="rect">
            <a:avLst/>
          </a:prstGeom>
        </p:spPr>
        <p:txBody>
          <a:bodyPr wrap="square">
            <a:spAutoFit/>
          </a:bodyPr>
          <a:lstStyle/>
          <a:p>
            <a:r>
              <a:rPr lang="en-US" altLang="zh-CN" sz="1100" smtClean="0"/>
              <a:t>(a) comparison with other frame seletion methods</a:t>
            </a:r>
            <a:endParaRPr lang="zh-CN" altLang="en-US" sz="1100"/>
          </a:p>
        </p:txBody>
      </p:sp>
      <p:sp>
        <p:nvSpPr>
          <p:cNvPr id="46" name="矩形 45"/>
          <p:cNvSpPr/>
          <p:nvPr/>
        </p:nvSpPr>
        <p:spPr>
          <a:xfrm>
            <a:off x="3170119" y="3156600"/>
            <a:ext cx="2809253" cy="261610"/>
          </a:xfrm>
          <a:prstGeom prst="rect">
            <a:avLst/>
          </a:prstGeom>
        </p:spPr>
        <p:txBody>
          <a:bodyPr wrap="square">
            <a:spAutoFit/>
          </a:bodyPr>
          <a:lstStyle/>
          <a:p>
            <a:r>
              <a:rPr lang="en-US" altLang="zh-CN" sz="1100" smtClean="0"/>
              <a:t>(b) effectiveness of each module on IC15</a:t>
            </a:r>
            <a:endParaRPr lang="zh-CN" altLang="en-US" sz="1100"/>
          </a:p>
        </p:txBody>
      </p:sp>
      <p:pic>
        <p:nvPicPr>
          <p:cNvPr id="43" name="图片 42"/>
          <p:cNvPicPr>
            <a:picLocks noChangeAspect="1"/>
          </p:cNvPicPr>
          <p:nvPr/>
        </p:nvPicPr>
        <p:blipFill>
          <a:blip r:embed="rId11"/>
          <a:stretch>
            <a:fillRect/>
          </a:stretch>
        </p:blipFill>
        <p:spPr>
          <a:xfrm>
            <a:off x="6419046" y="964521"/>
            <a:ext cx="2144994" cy="1041483"/>
          </a:xfrm>
          <a:prstGeom prst="rect">
            <a:avLst/>
          </a:prstGeom>
        </p:spPr>
      </p:pic>
      <p:pic>
        <p:nvPicPr>
          <p:cNvPr id="44" name="图片 43"/>
          <p:cNvPicPr>
            <a:picLocks noChangeAspect="1"/>
          </p:cNvPicPr>
          <p:nvPr/>
        </p:nvPicPr>
        <p:blipFill>
          <a:blip r:embed="rId12"/>
          <a:stretch>
            <a:fillRect/>
          </a:stretch>
        </p:blipFill>
        <p:spPr>
          <a:xfrm>
            <a:off x="6328503" y="2354563"/>
            <a:ext cx="2379955" cy="748126"/>
          </a:xfrm>
          <a:prstGeom prst="rect">
            <a:avLst/>
          </a:prstGeom>
        </p:spPr>
      </p:pic>
      <p:sp>
        <p:nvSpPr>
          <p:cNvPr id="49" name="矩形 48"/>
          <p:cNvSpPr/>
          <p:nvPr/>
        </p:nvSpPr>
        <p:spPr>
          <a:xfrm>
            <a:off x="6264386" y="1986586"/>
            <a:ext cx="2615977" cy="261610"/>
          </a:xfrm>
          <a:prstGeom prst="rect">
            <a:avLst/>
          </a:prstGeom>
        </p:spPr>
        <p:txBody>
          <a:bodyPr wrap="square">
            <a:spAutoFit/>
          </a:bodyPr>
          <a:lstStyle/>
          <a:p>
            <a:r>
              <a:rPr lang="en-US" altLang="zh-CN" sz="1100" smtClean="0"/>
              <a:t>(c) performance of detection on IC13</a:t>
            </a:r>
            <a:endParaRPr lang="zh-CN" altLang="en-US" sz="1100"/>
          </a:p>
        </p:txBody>
      </p:sp>
      <p:sp>
        <p:nvSpPr>
          <p:cNvPr id="50" name="矩形 49"/>
          <p:cNvSpPr/>
          <p:nvPr/>
        </p:nvSpPr>
        <p:spPr>
          <a:xfrm>
            <a:off x="6152422" y="3139833"/>
            <a:ext cx="2615977" cy="261610"/>
          </a:xfrm>
          <a:prstGeom prst="rect">
            <a:avLst/>
          </a:prstGeom>
        </p:spPr>
        <p:txBody>
          <a:bodyPr wrap="square">
            <a:spAutoFit/>
          </a:bodyPr>
          <a:lstStyle/>
          <a:p>
            <a:r>
              <a:rPr lang="en-US" altLang="zh-CN" sz="1100" smtClean="0"/>
              <a:t>(d) performance of end-to-end on IC15</a:t>
            </a:r>
            <a:endParaRPr lang="zh-CN" altLang="en-US" sz="1100"/>
          </a:p>
        </p:txBody>
      </p:sp>
      <p:sp>
        <p:nvSpPr>
          <p:cNvPr id="51" name="矩形 50"/>
          <p:cNvSpPr/>
          <p:nvPr/>
        </p:nvSpPr>
        <p:spPr>
          <a:xfrm>
            <a:off x="6963007" y="3907409"/>
            <a:ext cx="2180993" cy="261610"/>
          </a:xfrm>
          <a:prstGeom prst="rect">
            <a:avLst/>
          </a:prstGeom>
        </p:spPr>
        <p:txBody>
          <a:bodyPr wrap="square">
            <a:spAutoFit/>
          </a:bodyPr>
          <a:lstStyle/>
          <a:p>
            <a:pPr marL="171450" indent="-171450">
              <a:buFont typeface="Wingdings" panose="05000000000000000000" pitchFamily="2" charset="2"/>
              <a:buChar char="ü"/>
            </a:pPr>
            <a:r>
              <a:rPr lang="en-US" altLang="zh-CN" sz="1100" i="1" smtClean="0"/>
              <a:t>Much larger scale(22 scenes)</a:t>
            </a:r>
            <a:endParaRPr lang="zh-CN" altLang="en-US" sz="1100" i="1"/>
          </a:p>
        </p:txBody>
      </p:sp>
      <p:sp>
        <p:nvSpPr>
          <p:cNvPr id="52" name="矩形 51"/>
          <p:cNvSpPr/>
          <p:nvPr/>
        </p:nvSpPr>
        <p:spPr>
          <a:xfrm>
            <a:off x="6963007" y="4179537"/>
            <a:ext cx="1580863" cy="261610"/>
          </a:xfrm>
          <a:prstGeom prst="rect">
            <a:avLst/>
          </a:prstGeom>
        </p:spPr>
        <p:txBody>
          <a:bodyPr wrap="square">
            <a:spAutoFit/>
          </a:bodyPr>
          <a:lstStyle/>
          <a:p>
            <a:pPr marL="171450" indent="-171450">
              <a:buFont typeface="Wingdings" panose="05000000000000000000" pitchFamily="2" charset="2"/>
              <a:buChar char="ü"/>
            </a:pPr>
            <a:r>
              <a:rPr lang="en-US" altLang="zh-CN" sz="1100" i="1" smtClean="0"/>
              <a:t>Multilingual text</a:t>
            </a:r>
            <a:endParaRPr lang="zh-CN" altLang="en-US" sz="1100" i="1"/>
          </a:p>
        </p:txBody>
      </p:sp>
      <p:sp>
        <p:nvSpPr>
          <p:cNvPr id="53" name="矩形 52"/>
          <p:cNvSpPr/>
          <p:nvPr/>
        </p:nvSpPr>
        <p:spPr>
          <a:xfrm>
            <a:off x="6983177" y="4467474"/>
            <a:ext cx="1580863" cy="261610"/>
          </a:xfrm>
          <a:prstGeom prst="rect">
            <a:avLst/>
          </a:prstGeom>
        </p:spPr>
        <p:txBody>
          <a:bodyPr wrap="square">
            <a:spAutoFit/>
          </a:bodyPr>
          <a:lstStyle/>
          <a:p>
            <a:pPr marL="171450" indent="-171450">
              <a:buFont typeface="Wingdings" panose="05000000000000000000" pitchFamily="2" charset="2"/>
              <a:buChar char="ü"/>
            </a:pPr>
            <a:r>
              <a:rPr lang="en-US" altLang="zh-CN" sz="1100" i="1" smtClean="0"/>
              <a:t>Release soon…</a:t>
            </a:r>
            <a:endParaRPr lang="zh-CN" altLang="en-US" sz="1100" i="1"/>
          </a:p>
        </p:txBody>
      </p:sp>
      <p:pic>
        <p:nvPicPr>
          <p:cNvPr id="3" name="图片 2"/>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79701" y="2966150"/>
            <a:ext cx="2390579" cy="1784126"/>
          </a:xfrm>
          <a:prstGeom prst="rect">
            <a:avLst/>
          </a:prstGeom>
        </p:spPr>
      </p:pic>
      <p:grpSp>
        <p:nvGrpSpPr>
          <p:cNvPr id="8" name="组合 7"/>
          <p:cNvGrpSpPr/>
          <p:nvPr/>
        </p:nvGrpSpPr>
        <p:grpSpPr>
          <a:xfrm>
            <a:off x="3446542" y="625876"/>
            <a:ext cx="5117498" cy="4093930"/>
            <a:chOff x="6652138" y="5773023"/>
            <a:chExt cx="5117498" cy="4093930"/>
          </a:xfrm>
        </p:grpSpPr>
        <p:pic>
          <p:nvPicPr>
            <p:cNvPr id="56" name="demo">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14"/>
            <a:stretch>
              <a:fillRect/>
            </a:stretch>
          </p:blipFill>
          <p:spPr>
            <a:xfrm>
              <a:off x="6755708" y="6223057"/>
              <a:ext cx="5013928" cy="3643896"/>
            </a:xfrm>
            <a:prstGeom prst="rect">
              <a:avLst/>
            </a:prstGeom>
          </p:spPr>
        </p:pic>
        <p:sp>
          <p:nvSpPr>
            <p:cNvPr id="38" name="矩形 37"/>
            <p:cNvSpPr/>
            <p:nvPr/>
          </p:nvSpPr>
          <p:spPr>
            <a:xfrm>
              <a:off x="6652138" y="5773023"/>
              <a:ext cx="5042916" cy="307777"/>
            </a:xfrm>
            <a:prstGeom prst="rect">
              <a:avLst/>
            </a:prstGeom>
          </p:spPr>
          <p:txBody>
            <a:bodyPr wrap="square">
              <a:spAutoFit/>
            </a:bodyPr>
            <a:lstStyle/>
            <a:p>
              <a:pPr marL="285750" indent="-285750">
                <a:buFont typeface="Wingdings" panose="05000000000000000000" pitchFamily="2" charset="2"/>
                <a:buChar char="n"/>
              </a:pPr>
              <a:r>
                <a:rPr lang="en-US" altLang="zh-CN" smtClean="0"/>
                <a:t>A Demo of quality scoring and recognition</a:t>
              </a:r>
              <a:endParaRPr lang="zh-CN" altLang="en-US"/>
            </a:p>
          </p:txBody>
        </p:sp>
      </p:grpSp>
      <p:sp>
        <p:nvSpPr>
          <p:cNvPr id="4" name="圆角矩形 3"/>
          <p:cNvSpPr/>
          <p:nvPr/>
        </p:nvSpPr>
        <p:spPr>
          <a:xfrm>
            <a:off x="5303519" y="1006213"/>
            <a:ext cx="291253" cy="963297"/>
          </a:xfrm>
          <a:prstGeom prst="roundRect">
            <a:avLst/>
          </a:prstGeom>
          <a:noFill/>
          <a:ln w="1905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5646340" y="1319877"/>
            <a:ext cx="550879" cy="369332"/>
          </a:xfrm>
          <a:prstGeom prst="rect">
            <a:avLst/>
          </a:prstGeom>
          <a:noFill/>
        </p:spPr>
        <p:txBody>
          <a:bodyPr wrap="square" rtlCol="0">
            <a:spAutoFit/>
          </a:bodyPr>
          <a:lstStyle/>
          <a:p>
            <a:r>
              <a:rPr lang="en-US" altLang="zh-CN" sz="900" b="1" smtClean="0">
                <a:solidFill>
                  <a:srgbClr val="FF0000"/>
                </a:solidFill>
              </a:rPr>
              <a:t>x 80 faster</a:t>
            </a:r>
            <a:endParaRPr lang="zh-CN" altLang="en-US" sz="900" b="1">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fade">
                                      <p:cBhvr>
                                        <p:cTn id="10" dur="500"/>
                                        <p:tgtEl>
                                          <p:spTgt spid="3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6"/>
                                        </p:tgtEl>
                                        <p:attrNameLst>
                                          <p:attrName>style.visibility</p:attrName>
                                        </p:attrNameLst>
                                      </p:cBhvr>
                                      <p:to>
                                        <p:strVal val="visible"/>
                                      </p:to>
                                    </p:set>
                                    <p:animEffect transition="in" filter="fade">
                                      <p:cBhvr>
                                        <p:cTn id="13" dur="500"/>
                                        <p:tgtEl>
                                          <p:spTgt spid="36"/>
                                        </p:tgtEl>
                                      </p:cBhvr>
                                    </p:animEffect>
                                  </p:childTnLst>
                                </p:cTn>
                              </p:par>
                              <p:par>
                                <p:cTn id="14" presetID="10" presetClass="entr" presetSubtype="0" fill="hold" nodeType="withEffect">
                                  <p:stCondLst>
                                    <p:cond delay="0"/>
                                  </p:stCondLst>
                                  <p:childTnLst>
                                    <p:set>
                                      <p:cBhvr>
                                        <p:cTn id="15" dur="1" fill="hold">
                                          <p:stCondLst>
                                            <p:cond delay="0"/>
                                          </p:stCondLst>
                                        </p:cTn>
                                        <p:tgtEl>
                                          <p:spTgt spid="33"/>
                                        </p:tgtEl>
                                        <p:attrNameLst>
                                          <p:attrName>style.visibility</p:attrName>
                                        </p:attrNameLst>
                                      </p:cBhvr>
                                      <p:to>
                                        <p:strVal val="visible"/>
                                      </p:to>
                                    </p:set>
                                    <p:animEffect transition="in" filter="fade">
                                      <p:cBhvr>
                                        <p:cTn id="16" dur="500"/>
                                        <p:tgtEl>
                                          <p:spTgt spid="33"/>
                                        </p:tgtEl>
                                      </p:cBhvr>
                                    </p:animEffect>
                                  </p:childTnLst>
                                </p:cTn>
                              </p:par>
                              <p:par>
                                <p:cTn id="17" presetID="10" presetClass="entr" presetSubtype="0" fill="hold" nodeType="withEffect">
                                  <p:stCondLst>
                                    <p:cond delay="0"/>
                                  </p:stCondLst>
                                  <p:childTnLst>
                                    <p:set>
                                      <p:cBhvr>
                                        <p:cTn id="18" dur="1" fill="hold">
                                          <p:stCondLst>
                                            <p:cond delay="0"/>
                                          </p:stCondLst>
                                        </p:cTn>
                                        <p:tgtEl>
                                          <p:spTgt spid="34"/>
                                        </p:tgtEl>
                                        <p:attrNameLst>
                                          <p:attrName>style.visibility</p:attrName>
                                        </p:attrNameLst>
                                      </p:cBhvr>
                                      <p:to>
                                        <p:strVal val="visible"/>
                                      </p:to>
                                    </p:set>
                                    <p:animEffect transition="in" filter="fade">
                                      <p:cBhvr>
                                        <p:cTn id="19" dur="500"/>
                                        <p:tgtEl>
                                          <p:spTgt spid="34"/>
                                        </p:tgtEl>
                                      </p:cBhvr>
                                    </p:animEffect>
                                  </p:childTnLst>
                                </p:cTn>
                              </p:par>
                              <p:par>
                                <p:cTn id="20" presetID="10" presetClass="entr" presetSubtype="0" fill="hold" nodeType="with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fade">
                                      <p:cBhvr>
                                        <p:cTn id="22" dur="500"/>
                                        <p:tgtEl>
                                          <p:spTgt spid="37"/>
                                        </p:tgtEl>
                                      </p:cBhvr>
                                    </p:animEffect>
                                  </p:childTnLst>
                                </p:cTn>
                              </p:par>
                              <p:par>
                                <p:cTn id="23" presetID="10" presetClass="entr" presetSubtype="0" fill="hold" nodeType="withEffect">
                                  <p:stCondLst>
                                    <p:cond delay="0"/>
                                  </p:stCondLst>
                                  <p:childTnLst>
                                    <p:set>
                                      <p:cBhvr>
                                        <p:cTn id="24" dur="1" fill="hold">
                                          <p:stCondLst>
                                            <p:cond delay="0"/>
                                          </p:stCondLst>
                                        </p:cTn>
                                        <p:tgtEl>
                                          <p:spTgt spid="42"/>
                                        </p:tgtEl>
                                        <p:attrNameLst>
                                          <p:attrName>style.visibility</p:attrName>
                                        </p:attrNameLst>
                                      </p:cBhvr>
                                      <p:to>
                                        <p:strVal val="visible"/>
                                      </p:to>
                                    </p:set>
                                    <p:animEffect transition="in" filter="fade">
                                      <p:cBhvr>
                                        <p:cTn id="25" dur="500"/>
                                        <p:tgtEl>
                                          <p:spTgt spid="42"/>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6"/>
                                        </p:tgtEl>
                                        <p:attrNameLst>
                                          <p:attrName>style.visibility</p:attrName>
                                        </p:attrNameLst>
                                      </p:cBhvr>
                                      <p:to>
                                        <p:strVal val="visible"/>
                                      </p:to>
                                    </p:set>
                                    <p:animEffect transition="in" filter="fade">
                                      <p:cBhvr>
                                        <p:cTn id="28" dur="500"/>
                                        <p:tgtEl>
                                          <p:spTgt spid="46"/>
                                        </p:tgtEl>
                                      </p:cBhvr>
                                    </p:animEffect>
                                  </p:childTnLst>
                                </p:cTn>
                              </p:par>
                              <p:par>
                                <p:cTn id="29" presetID="10" presetClass="entr" presetSubtype="0" fill="hold" nodeType="withEffect">
                                  <p:stCondLst>
                                    <p:cond delay="0"/>
                                  </p:stCondLst>
                                  <p:childTnLst>
                                    <p:set>
                                      <p:cBhvr>
                                        <p:cTn id="30" dur="1" fill="hold">
                                          <p:stCondLst>
                                            <p:cond delay="0"/>
                                          </p:stCondLst>
                                        </p:cTn>
                                        <p:tgtEl>
                                          <p:spTgt spid="43"/>
                                        </p:tgtEl>
                                        <p:attrNameLst>
                                          <p:attrName>style.visibility</p:attrName>
                                        </p:attrNameLst>
                                      </p:cBhvr>
                                      <p:to>
                                        <p:strVal val="visible"/>
                                      </p:to>
                                    </p:set>
                                    <p:animEffect transition="in" filter="fade">
                                      <p:cBhvr>
                                        <p:cTn id="31" dur="500"/>
                                        <p:tgtEl>
                                          <p:spTgt spid="43"/>
                                        </p:tgtEl>
                                      </p:cBhvr>
                                    </p:animEffect>
                                  </p:childTnLst>
                                </p:cTn>
                              </p:par>
                              <p:par>
                                <p:cTn id="32" presetID="10" presetClass="entr" presetSubtype="0" fill="hold" nodeType="withEffect">
                                  <p:stCondLst>
                                    <p:cond delay="0"/>
                                  </p:stCondLst>
                                  <p:childTnLst>
                                    <p:set>
                                      <p:cBhvr>
                                        <p:cTn id="33" dur="1" fill="hold">
                                          <p:stCondLst>
                                            <p:cond delay="0"/>
                                          </p:stCondLst>
                                        </p:cTn>
                                        <p:tgtEl>
                                          <p:spTgt spid="44"/>
                                        </p:tgtEl>
                                        <p:attrNameLst>
                                          <p:attrName>style.visibility</p:attrName>
                                        </p:attrNameLst>
                                      </p:cBhvr>
                                      <p:to>
                                        <p:strVal val="visible"/>
                                      </p:to>
                                    </p:set>
                                    <p:animEffect transition="in" filter="fade">
                                      <p:cBhvr>
                                        <p:cTn id="34" dur="500"/>
                                        <p:tgtEl>
                                          <p:spTgt spid="44"/>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49"/>
                                        </p:tgtEl>
                                        <p:attrNameLst>
                                          <p:attrName>style.visibility</p:attrName>
                                        </p:attrNameLst>
                                      </p:cBhvr>
                                      <p:to>
                                        <p:strVal val="visible"/>
                                      </p:to>
                                    </p:set>
                                    <p:animEffect transition="in" filter="fade">
                                      <p:cBhvr>
                                        <p:cTn id="37" dur="500"/>
                                        <p:tgtEl>
                                          <p:spTgt spid="49"/>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50"/>
                                        </p:tgtEl>
                                        <p:attrNameLst>
                                          <p:attrName>style.visibility</p:attrName>
                                        </p:attrNameLst>
                                      </p:cBhvr>
                                      <p:to>
                                        <p:strVal val="visible"/>
                                      </p:to>
                                    </p:set>
                                    <p:animEffect transition="in" filter="fade">
                                      <p:cBhvr>
                                        <p:cTn id="40" dur="500"/>
                                        <p:tgtEl>
                                          <p:spTgt spid="50"/>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51"/>
                                        </p:tgtEl>
                                        <p:attrNameLst>
                                          <p:attrName>style.visibility</p:attrName>
                                        </p:attrNameLst>
                                      </p:cBhvr>
                                      <p:to>
                                        <p:strVal val="visible"/>
                                      </p:to>
                                    </p:set>
                                    <p:animEffect transition="in" filter="fade">
                                      <p:cBhvr>
                                        <p:cTn id="43" dur="500"/>
                                        <p:tgtEl>
                                          <p:spTgt spid="51"/>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52"/>
                                        </p:tgtEl>
                                        <p:attrNameLst>
                                          <p:attrName>style.visibility</p:attrName>
                                        </p:attrNameLst>
                                      </p:cBhvr>
                                      <p:to>
                                        <p:strVal val="visible"/>
                                      </p:to>
                                    </p:set>
                                    <p:animEffect transition="in" filter="fade">
                                      <p:cBhvr>
                                        <p:cTn id="46" dur="500"/>
                                        <p:tgtEl>
                                          <p:spTgt spid="52"/>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53"/>
                                        </p:tgtEl>
                                        <p:attrNameLst>
                                          <p:attrName>style.visibility</p:attrName>
                                        </p:attrNameLst>
                                      </p:cBhvr>
                                      <p:to>
                                        <p:strVal val="visible"/>
                                      </p:to>
                                    </p:set>
                                    <p:animEffect transition="in" filter="fade">
                                      <p:cBhvr>
                                        <p:cTn id="49" dur="500"/>
                                        <p:tgtEl>
                                          <p:spTgt spid="53"/>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4"/>
                                        </p:tgtEl>
                                        <p:attrNameLst>
                                          <p:attrName>style.visibility</p:attrName>
                                        </p:attrNameLst>
                                      </p:cBhvr>
                                      <p:to>
                                        <p:strVal val="visible"/>
                                      </p:to>
                                    </p:set>
                                    <p:animEffect transition="in" filter="fade">
                                      <p:cBhvr>
                                        <p:cTn id="52" dur="500"/>
                                        <p:tgtEl>
                                          <p:spTgt spid="4"/>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3"/>
                                        </p:tgtEl>
                                        <p:attrNameLst>
                                          <p:attrName>style.visibility</p:attrName>
                                        </p:attrNameLst>
                                      </p:cBhvr>
                                      <p:to>
                                        <p:strVal val="visible"/>
                                      </p:to>
                                    </p:set>
                                    <p:animEffect transition="in" filter="fade">
                                      <p:cBhvr>
                                        <p:cTn id="55" dur="500"/>
                                        <p:tgtEl>
                                          <p:spTgt spid="13"/>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45"/>
                                        </p:tgtEl>
                                        <p:attrNameLst>
                                          <p:attrName>style.visibility</p:attrName>
                                        </p:attrNameLst>
                                      </p:cBhvr>
                                      <p:to>
                                        <p:strVal val="visible"/>
                                      </p:to>
                                    </p:set>
                                    <p:animEffect transition="in" filter="fade">
                                      <p:cBhvr>
                                        <p:cTn id="58" dur="500"/>
                                        <p:tgtEl>
                                          <p:spTgt spid="45"/>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0"/>
                                        </p:tgtEl>
                                        <p:attrNameLst>
                                          <p:attrName>style.visibility</p:attrName>
                                        </p:attrNameLst>
                                      </p:cBhvr>
                                      <p:to>
                                        <p:strVal val="visible"/>
                                      </p:to>
                                    </p:set>
                                    <p:animEffect transition="in" filter="fade">
                                      <p:cBhvr>
                                        <p:cTn id="61" dur="500"/>
                                        <p:tgtEl>
                                          <p:spTgt spid="10"/>
                                        </p:tgtEl>
                                      </p:cBhvr>
                                    </p:animEffect>
                                  </p:childTnLst>
                                </p:cTn>
                              </p:par>
                              <p:par>
                                <p:cTn id="62" presetID="1" presetClass="exit" presetSubtype="0" fill="hold" nodeType="withEffect">
                                  <p:stCondLst>
                                    <p:cond delay="0"/>
                                  </p:stCondLst>
                                  <p:childTnLst>
                                    <p:set>
                                      <p:cBhvr>
                                        <p:cTn id="63" dur="1" fill="hold">
                                          <p:stCondLst>
                                            <p:cond delay="0"/>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64" fill="hold" display="0">
                  <p:stCondLst>
                    <p:cond delay="indefinite"/>
                  </p:stCondLst>
                </p:cTn>
                <p:tgtEl>
                  <p:spTgt spid="56"/>
                </p:tgtEl>
              </p:cMediaNode>
            </p:video>
          </p:childTnLst>
        </p:cTn>
      </p:par>
    </p:tnLst>
    <p:bldLst>
      <p:bldP spid="10" grpId="0"/>
      <p:bldP spid="11" grpId="0"/>
      <p:bldP spid="35" grpId="0"/>
      <p:bldP spid="36" grpId="0"/>
      <p:bldP spid="45" grpId="0"/>
      <p:bldP spid="46" grpId="0"/>
      <p:bldP spid="49" grpId="0"/>
      <p:bldP spid="50" grpId="0"/>
      <p:bldP spid="51" grpId="0"/>
      <p:bldP spid="52" grpId="0"/>
      <p:bldP spid="53" grpId="0"/>
      <p:bldP spid="4" grpId="0" animBg="1"/>
      <p:bldP spid="13" grpId="0"/>
    </p:bld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TotalTime>
  <Words>497</Words>
  <Application>Microsoft Office PowerPoint</Application>
  <PresentationFormat>全屏显示(16:9)</PresentationFormat>
  <Paragraphs>51</Paragraphs>
  <Slides>3</Slides>
  <Notes>3</Notes>
  <HiddenSlides>0</HiddenSlides>
  <MMClips>1</MMClips>
  <ScaleCrop>false</ScaleCrop>
  <HeadingPairs>
    <vt:vector size="6" baseType="variant">
      <vt:variant>
        <vt:lpstr>已用的字体</vt:lpstr>
      </vt:variant>
      <vt:variant>
        <vt:i4>3</vt:i4>
      </vt:variant>
      <vt:variant>
        <vt:lpstr>主题</vt:lpstr>
      </vt:variant>
      <vt:variant>
        <vt:i4>1</vt:i4>
      </vt:variant>
      <vt:variant>
        <vt:lpstr>幻灯片标题</vt:lpstr>
      </vt:variant>
      <vt:variant>
        <vt:i4>3</vt:i4>
      </vt:variant>
    </vt:vector>
  </HeadingPairs>
  <TitlesOfParts>
    <vt:vector size="7" baseType="lpstr">
      <vt:lpstr>宋体</vt:lpstr>
      <vt:lpstr>Arial</vt:lpstr>
      <vt:lpstr>Wingdings</vt:lpstr>
      <vt:lpstr>Simple Light</vt:lpstr>
      <vt:lpstr>PowerPoint 演示文稿</vt:lpstr>
      <vt:lpstr>YORO-Fast Video Text Spotting</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
  <cp:lastModifiedBy>程战战</cp:lastModifiedBy>
  <cp:revision>66</cp:revision>
  <dcterms:created xsi:type="dcterms:W3CDTF">2019-10-16T13:32:00Z</dcterms:created>
  <dcterms:modified xsi:type="dcterms:W3CDTF">2019-12-06T07:41:54Z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2052-11.1.0.9145</vt:lpwstr>
  </property>
</Properties>
</file>